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6"/>
  </p:notes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  <p:sldId id="295" r:id="rId10"/>
    <p:sldId id="296" r:id="rId11"/>
    <p:sldId id="297" r:id="rId12"/>
    <p:sldId id="298" r:id="rId13"/>
    <p:sldId id="287" r:id="rId14"/>
    <p:sldId id="294" r:id="rId15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D4F414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713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pl-PL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pl-PL"/>
          </a:p>
        </p:txBody>
      </p:sp>
      <p:sp>
        <p:nvSpPr>
          <p:cNvPr id="389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pl-PL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DB060E8E-FFB4-409C-A43B-618279041992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8704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pl-PL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CB74427-9DC2-4FD6-A0A7-DBCE55435EC1}" type="slidenum">
              <a:rPr lang="pl-PL"/>
              <a:pPr/>
              <a:t>‹#›</a:t>
            </a:fld>
            <a:endParaRPr lang="pl-PL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</p:spTree>
  </p:cSld>
  <p:clrMapOvr>
    <a:masterClrMapping/>
  </p:clrMapOvr>
  <p:transition spd="slow"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ED4640-429A-4C50-953B-15123D7545D9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C1F8CC-8F42-464E-B866-6D46E28EEC24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0F6312-FE7D-4288-9696-A76045B2EE9C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B75FEA-8A6E-4CCD-89DA-AB1446B1940D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7ADC03-69F1-4B21-A8AF-2F383A5BF138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DAF3CB-2183-438B-8CD4-D113341D6569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5E2345-38D2-4BB2-9E6F-CBF7D321C42D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54FF69-1E29-4E0F-BECB-1F8B6EF9A291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7343A7-8CF1-413A-AD6E-8E9A1B3FA515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8DA146-3D29-4206-A754-5EF3BE09F11E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slow"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pl-PL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pl-PL"/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FB8DF887-461D-4BE6-93B3-36657D909DE2}" type="slidenum">
              <a:rPr lang="pl-PL"/>
              <a:pPr/>
              <a:t>‹#›</a:t>
            </a:fld>
            <a:endParaRPr lang="pl-PL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 spd="slow">
    <p:strips dir="ru"/>
  </p:transition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981075"/>
            <a:ext cx="7772400" cy="1431925"/>
          </a:xfrm>
        </p:spPr>
        <p:txBody>
          <a:bodyPr/>
          <a:lstStyle/>
          <a:p>
            <a:r>
              <a:rPr lang="pl-PL" sz="6600" b="1"/>
              <a:t>MAMY HAKA NA RAKA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141663"/>
            <a:ext cx="6400800" cy="1752600"/>
          </a:xfrm>
        </p:spPr>
        <p:txBody>
          <a:bodyPr/>
          <a:lstStyle/>
          <a:p>
            <a:r>
              <a:rPr lang="pl-PL"/>
              <a:t>czyli diagnostyka i profilaktyka raka prostaty</a:t>
            </a:r>
          </a:p>
        </p:txBody>
      </p:sp>
      <p:pic>
        <p:nvPicPr>
          <p:cNvPr id="2056" name="Picture 8" descr="T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116388"/>
            <a:ext cx="1835150" cy="2741612"/>
          </a:xfrm>
          <a:prstGeom prst="rect">
            <a:avLst/>
          </a:prstGeom>
          <a:noFill/>
        </p:spPr>
      </p:pic>
      <p:pic>
        <p:nvPicPr>
          <p:cNvPr id="2057" name="Picture 9" descr="z5214961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675" y="4264025"/>
            <a:ext cx="1935163" cy="2593975"/>
          </a:xfrm>
          <a:prstGeom prst="rect">
            <a:avLst/>
          </a:prstGeom>
          <a:noFill/>
        </p:spPr>
      </p:pic>
      <p:pic>
        <p:nvPicPr>
          <p:cNvPr id="2058" name="Picture 10" descr="40_lat_do_przeglad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80063" y="5080000"/>
            <a:ext cx="3136900" cy="1778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575945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pl-PL"/>
              <a:t>Po 30. roku życia:</a:t>
            </a:r>
          </a:p>
          <a:p>
            <a:pPr>
              <a:lnSpc>
                <a:spcPct val="90000"/>
              </a:lnSpc>
            </a:pPr>
            <a:r>
              <a:rPr lang="pl-PL" sz="2400" b="1"/>
              <a:t>Zapisz się na badania kontrolne- jak po 20 roku życia, ale co 3 lata, a nie co pięć lat. Po 35. roku życia możesz przestać badać jądra.</a:t>
            </a:r>
          </a:p>
          <a:p>
            <a:pPr>
              <a:lnSpc>
                <a:spcPct val="90000"/>
              </a:lnSpc>
            </a:pPr>
            <a:endParaRPr lang="pl-PL" sz="2400" b="1"/>
          </a:p>
          <a:p>
            <a:pPr>
              <a:lnSpc>
                <a:spcPct val="90000"/>
              </a:lnSpc>
            </a:pPr>
            <a:endParaRPr lang="pl-PL" sz="2400" b="1"/>
          </a:p>
          <a:p>
            <a:pPr>
              <a:lnSpc>
                <a:spcPct val="90000"/>
              </a:lnSpc>
              <a:buFontTx/>
              <a:buNone/>
            </a:pPr>
            <a:endParaRPr lang="pl-PL" sz="2400" b="1"/>
          </a:p>
          <a:p>
            <a:pPr algn="ctr">
              <a:lnSpc>
                <a:spcPct val="90000"/>
              </a:lnSpc>
              <a:buFontTx/>
              <a:buNone/>
            </a:pPr>
            <a:r>
              <a:rPr lang="pl-PL"/>
              <a:t>Po 40. roku życia:</a:t>
            </a:r>
          </a:p>
          <a:p>
            <a:pPr>
              <a:lnSpc>
                <a:spcPct val="90000"/>
              </a:lnSpc>
            </a:pPr>
            <a:r>
              <a:rPr lang="pl-PL" sz="2000" b="1"/>
              <a:t>Badania kontrolne co dwa lata. Umów się na EKG w 40.roku życia i powtarzaj je regularnie.</a:t>
            </a:r>
          </a:p>
          <a:p>
            <a:pPr>
              <a:lnSpc>
                <a:spcPct val="90000"/>
              </a:lnSpc>
            </a:pPr>
            <a:r>
              <a:rPr lang="pl-PL" sz="2000" b="1"/>
              <a:t>W wieku 45 lat zbadaj poziom cukru na czczo i powtarzaj badania co 3 lata.</a:t>
            </a:r>
          </a:p>
          <a:p>
            <a:pPr>
              <a:lnSpc>
                <a:spcPct val="90000"/>
              </a:lnSpc>
            </a:pPr>
            <a:r>
              <a:rPr lang="pl-PL" sz="2000" b="1"/>
              <a:t>Zacznij robić badanie w kierunku raka skóry- w przypadku podwyższonego ryzyka dodatkowe badanie przez dermatologa.</a:t>
            </a:r>
          </a:p>
          <a:p>
            <a:pPr>
              <a:lnSpc>
                <a:spcPct val="90000"/>
              </a:lnSpc>
              <a:buFontTx/>
              <a:buNone/>
            </a:pPr>
            <a:endParaRPr lang="pl-PL" sz="2000" b="1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404813"/>
            <a:ext cx="8229600" cy="6119812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pl-PL"/>
              <a:t>Po 50. roku życia: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pl-PL"/>
              <a:t>Zapisz się na badania kontrolne co rok. Powinieneś dodać cztery ważne badania:</a:t>
            </a:r>
          </a:p>
          <a:p>
            <a:pPr>
              <a:lnSpc>
                <a:spcPct val="90000"/>
              </a:lnSpc>
            </a:pPr>
            <a:r>
              <a:rPr lang="pl-PL" sz="2000" b="1"/>
              <a:t>Badanie przesiewowe</a:t>
            </a:r>
            <a:r>
              <a:rPr lang="pl-PL"/>
              <a:t> </a:t>
            </a:r>
            <a:r>
              <a:rPr lang="pl-PL" sz="2000" b="1"/>
              <a:t>w kierunku raka jelita grubego na jeden z czterech sposobów: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000" b="1"/>
              <a:t>    Coroczne badanie w kierunku krwi utajonej z kolonoskopią w razie pozytywnego wyniku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000" b="1"/>
              <a:t>    Badanie na krew utajoną w połączeniu z sigmoidoskopią raz na pięć lat.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000" b="1"/>
              <a:t>    Kolonoskopia co 10 lat.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pl-PL" sz="2000" b="1"/>
              <a:t>    Dwukontrastowy wlew barytowy co 5 do 10 lat.</a:t>
            </a:r>
          </a:p>
          <a:p>
            <a:pPr>
              <a:lnSpc>
                <a:spcPct val="90000"/>
              </a:lnSpc>
            </a:pPr>
            <a:r>
              <a:rPr lang="pl-PL" sz="2000" b="1"/>
              <a:t>Badanie przesiewowe w kierunku raka prostaty. Lekarz powinien indywidualnie przedyskutować celowość corocznego badania PSA i badania palcem odbytu. </a:t>
            </a:r>
          </a:p>
          <a:p>
            <a:pPr>
              <a:lnSpc>
                <a:spcPct val="90000"/>
              </a:lnSpc>
            </a:pPr>
            <a:r>
              <a:rPr lang="pl-PL" sz="2000" b="1"/>
              <a:t>Badanie wzroku przez specjalistę.</a:t>
            </a:r>
          </a:p>
          <a:p>
            <a:pPr>
              <a:lnSpc>
                <a:spcPct val="90000"/>
              </a:lnSpc>
            </a:pPr>
            <a:r>
              <a:rPr lang="pl-PL" sz="2000" b="1"/>
              <a:t>Coroczne SZCZEPIENIE PRZECIW GRYPIE.</a:t>
            </a: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pl-PL"/>
              <a:t>Po 60. roku życia i do końca życia. </a:t>
            </a:r>
          </a:p>
          <a:p>
            <a:r>
              <a:rPr lang="pl-PL" sz="2000" b="1"/>
              <a:t>Oprócz tego, co robiłeś jako pięćdziesięciolatek, spytaj lekarza o szczepionkę przeciw półpaścowi. Zaszczep się też przeciwko zapaleniu płuc. W wieku 65 lat u mężczyzn , którzy palili powinno się wykonać USG aorty brzusznej.</a:t>
            </a: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1258888" y="692150"/>
            <a:ext cx="6985000" cy="393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220663" algn="ctr"/>
            <a:endParaRPr lang="pl-PL" sz="2800">
              <a:solidFill>
                <a:schemeClr val="bg1"/>
              </a:solidFill>
              <a:latin typeface="Arial" charset="0"/>
            </a:endParaRPr>
          </a:p>
          <a:p>
            <a:pPr indent="220663" algn="ctr"/>
            <a:r>
              <a:rPr lang="pl-PL" sz="2800" b="1">
                <a:latin typeface="Arial" charset="0"/>
              </a:rPr>
              <a:t>DOWIESZ SIĘ WIĘCEJ:</a:t>
            </a:r>
            <a:r>
              <a:rPr lang="pl-PL" sz="2800">
                <a:latin typeface="Arial" charset="0"/>
              </a:rPr>
              <a:t> </a:t>
            </a:r>
          </a:p>
          <a:p>
            <a:pPr indent="220663" algn="ctr"/>
            <a:r>
              <a:rPr lang="pl-PL" sz="2800">
                <a:latin typeface="Arial" charset="0"/>
              </a:rPr>
              <a:t>www.prostata.org.pl</a:t>
            </a:r>
          </a:p>
          <a:p>
            <a:pPr indent="220663" algn="ctr"/>
            <a:r>
              <a:rPr lang="pl-PL" sz="2800"/>
              <a:t>www.prostata.net.pl</a:t>
            </a:r>
            <a:endParaRPr lang="pl-PL" sz="2800">
              <a:latin typeface="Arial" charset="0"/>
            </a:endParaRPr>
          </a:p>
          <a:p>
            <a:pPr indent="220663" algn="ctr"/>
            <a:r>
              <a:rPr lang="pl-PL" sz="2800">
                <a:latin typeface="Arial" charset="0"/>
              </a:rPr>
              <a:t>www.wygrywajmyzdrowie.com</a:t>
            </a:r>
          </a:p>
          <a:p>
            <a:pPr indent="220663" algn="ctr"/>
            <a:r>
              <a:rPr lang="pl-PL" sz="2800">
                <a:latin typeface="Arial" charset="0"/>
              </a:rPr>
              <a:t>www.rak-prostaty.pl </a:t>
            </a:r>
          </a:p>
          <a:p>
            <a:pPr indent="220663" algn="ctr"/>
            <a:r>
              <a:rPr lang="pl-PL" sz="2800">
                <a:latin typeface="Arial" charset="0"/>
              </a:rPr>
              <a:t>www.mamhakanaraka.pl</a:t>
            </a:r>
          </a:p>
          <a:p>
            <a:pPr indent="220663" algn="ctr"/>
            <a:r>
              <a:rPr lang="pl-PL" sz="2800">
                <a:latin typeface="Arial" charset="0"/>
              </a:rPr>
              <a:t>www.zsz54.pl</a:t>
            </a:r>
          </a:p>
          <a:p>
            <a:pPr indent="220663" algn="ctr"/>
            <a:endParaRPr lang="pl-PL" sz="2800">
              <a:latin typeface="Arial" charset="0"/>
            </a:endParaRPr>
          </a:p>
        </p:txBody>
      </p:sp>
      <p:pic>
        <p:nvPicPr>
          <p:cNvPr id="47108" name="Picture 4" descr="znak kampanii prostat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0"/>
            <a:ext cx="8064500" cy="1312863"/>
          </a:xfrm>
          <a:prstGeom prst="rect">
            <a:avLst/>
          </a:prstGeom>
          <a:noFill/>
        </p:spPr>
      </p:pic>
      <p:pic>
        <p:nvPicPr>
          <p:cNvPr id="47109" name="Picture 5" descr="rak-prostat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275" y="4324350"/>
            <a:ext cx="1676400" cy="25336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Opracowali…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pl-PL"/>
              <a:t>Multimedialnie:</a:t>
            </a:r>
          </a:p>
          <a:p>
            <a:pPr>
              <a:buFontTx/>
              <a:buNone/>
            </a:pPr>
            <a:r>
              <a:rPr lang="pl-PL" sz="2000"/>
              <a:t>Norbert Szkoda</a:t>
            </a:r>
          </a:p>
          <a:p>
            <a:pPr>
              <a:buFontTx/>
              <a:buNone/>
            </a:pPr>
            <a:endParaRPr lang="pl-PL"/>
          </a:p>
          <a:p>
            <a:pPr>
              <a:buFontTx/>
              <a:buNone/>
            </a:pPr>
            <a:r>
              <a:rPr lang="pl-PL"/>
              <a:t>Merytorycznie:</a:t>
            </a:r>
          </a:p>
          <a:p>
            <a:pPr>
              <a:buFontTx/>
              <a:buNone/>
            </a:pPr>
            <a:r>
              <a:rPr lang="pl-PL" sz="2000"/>
              <a:t>Beata Morawska-nauczycielka biologii</a:t>
            </a: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b="1"/>
              <a:t>Gruczoł krokowy( prostata, stercz)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708275"/>
            <a:ext cx="8280400" cy="2881313"/>
          </a:xfrm>
        </p:spPr>
        <p:txBody>
          <a:bodyPr/>
          <a:lstStyle/>
          <a:p>
            <a:pPr>
              <a:buFontTx/>
              <a:buNone/>
            </a:pPr>
            <a:r>
              <a:rPr lang="pl-PL" sz="2000" b="1"/>
              <a:t>     Jest narządem składającym się z gruczołów leżącym w </a:t>
            </a:r>
            <a:r>
              <a:rPr lang="pl-PL" sz="2000" b="1" i="1"/>
              <a:t>podścielisku </a:t>
            </a:r>
            <a:r>
              <a:rPr lang="pl-PL" sz="2000" b="1"/>
              <a:t>zbudowanym z tkanki łącznej i włókien mięśniowych. Leży w miednicy mniejszej za spojeniem łonowym, obejmując początkowy odcinek cewki moczowej. Swoją podstawą styka się z pęcherzem moczowym a od tyłu graniczy z odbytnicą. </a:t>
            </a:r>
            <a:endParaRPr lang="pl-PL" i="1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pl-PL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pl-PL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384300"/>
          </a:xfrm>
        </p:spPr>
        <p:txBody>
          <a:bodyPr/>
          <a:lstStyle/>
          <a:p>
            <a:r>
              <a:rPr lang="pl-PL" sz="2000"/>
              <a:t>Rak prostaty to złośliwa odmiana nowotworu atakująca mężczyzn powyżej 45 roku życia. </a:t>
            </a:r>
            <a:br>
              <a:rPr lang="pl-PL" sz="2000"/>
            </a:br>
            <a:r>
              <a:rPr lang="pl-PL" sz="2000"/>
              <a:t/>
            </a:r>
            <a:br>
              <a:rPr lang="pl-PL" sz="2000"/>
            </a:br>
            <a:r>
              <a:rPr lang="pl-PL" sz="2000"/>
              <a:t/>
            </a:r>
            <a:br>
              <a:rPr lang="pl-PL" sz="2000"/>
            </a:br>
            <a:r>
              <a:rPr lang="pl-PL" sz="3600"/>
              <a:t>Nowotwór spotyka się u: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743200"/>
            <a:ext cx="8229600" cy="4114800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pl-PL" sz="2400"/>
              <a:t>30% mężczyzn około 50 roku życia 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pl-PL" sz="2400"/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pl-PL" sz="2400"/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pl-PL" sz="2400"/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pl-PL" sz="2400"/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pl-PL" sz="2400"/>
              <a:t>                                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pl-PL" sz="2400"/>
              <a:t>80 % mężczyzn w wieku 70-80 lat</a:t>
            </a:r>
            <a:r>
              <a:rPr lang="pl-PL" sz="1800"/>
              <a:t> 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endParaRPr lang="pl-PL" sz="1800"/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endParaRPr lang="pl-PL" sz="1800"/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Ø"/>
            </a:pPr>
            <a:endParaRPr lang="pl-PL" sz="1800"/>
          </a:p>
          <a:p>
            <a:pPr>
              <a:lnSpc>
                <a:spcPct val="80000"/>
              </a:lnSpc>
              <a:buFontTx/>
              <a:buNone/>
            </a:pPr>
            <a:r>
              <a:rPr lang="pl-PL" sz="2000"/>
              <a:t>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2000"/>
              <a:t> </a:t>
            </a: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384300"/>
          </a:xfrm>
        </p:spPr>
        <p:txBody>
          <a:bodyPr/>
          <a:lstStyle/>
          <a:p>
            <a:r>
              <a:rPr lang="pl-PL"/>
              <a:t> 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9750" y="3573463"/>
            <a:ext cx="8229600" cy="4114800"/>
          </a:xfrm>
        </p:spPr>
        <p:txBody>
          <a:bodyPr/>
          <a:lstStyle/>
          <a:p>
            <a:r>
              <a:rPr lang="pl-PL" i="1" u="sng"/>
              <a:t>PRZYCZYNĄ 9% ZGONÓW Z POWODU CHORÓB NOWOTWOROWYCH MĘŻCZYZN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827088" y="404813"/>
            <a:ext cx="69135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pl-PL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Rak prostaty</a:t>
            </a: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/>
              <a:t>Czynniki ryzyka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pl-PL" sz="2000"/>
              <a:t>Predyspozycje dziedziczne: wystąpienie choroby u jednego krewnego I stopnia zwiększa ryzyko wystąpienia zachorowania dwukrotnie. Rak o podłożu dziedzicznym rozwija się wcześnie, nawet przed 55 rokiem życia</a:t>
            </a:r>
          </a:p>
          <a:p>
            <a:pPr>
              <a:lnSpc>
                <a:spcPct val="80000"/>
              </a:lnSpc>
            </a:pPr>
            <a:r>
              <a:rPr lang="pl-PL" sz="2000"/>
              <a:t>Dieta z dużą ilością nasyconych tłuszczów, białka i cholesterolu natomiast z niską ilością selenu, witaminy E i witaminy D sprzyja rozwojowi raka gruczołu krokowego</a:t>
            </a:r>
          </a:p>
          <a:p>
            <a:pPr>
              <a:lnSpc>
                <a:spcPct val="80000"/>
              </a:lnSpc>
            </a:pPr>
            <a:r>
              <a:rPr lang="pl-PL" sz="2000"/>
              <a:t>Tytoń, alkohol, narkotyki </a:t>
            </a:r>
          </a:p>
          <a:p>
            <a:pPr>
              <a:lnSpc>
                <a:spcPct val="80000"/>
              </a:lnSpc>
            </a:pPr>
            <a:r>
              <a:rPr lang="pl-PL" sz="2000"/>
              <a:t>Związki chemiczne zawarte w zanieczyszczonym powietrzu miejskim</a:t>
            </a:r>
          </a:p>
          <a:p>
            <a:pPr>
              <a:lnSpc>
                <a:spcPct val="80000"/>
              </a:lnSpc>
            </a:pPr>
            <a:r>
              <a:rPr lang="pl-PL" sz="2000"/>
              <a:t>Niektóre konserwanty i barwniki stosowane produktach spożywczych</a:t>
            </a:r>
          </a:p>
          <a:p>
            <a:pPr>
              <a:lnSpc>
                <a:spcPct val="80000"/>
              </a:lnSpc>
            </a:pPr>
            <a:r>
              <a:rPr lang="pl-PL" sz="2000"/>
              <a:t>Choroby układu moczowego i weneryczne </a:t>
            </a:r>
          </a:p>
          <a:p>
            <a:pPr>
              <a:lnSpc>
                <a:spcPct val="80000"/>
              </a:lnSpc>
            </a:pPr>
            <a:r>
              <a:rPr lang="pl-PL" sz="2000"/>
              <a:t>Wstrzemięźliwość płciowa </a:t>
            </a:r>
          </a:p>
          <a:p>
            <a:pPr>
              <a:lnSpc>
                <a:spcPct val="80000"/>
              </a:lnSpc>
            </a:pPr>
            <a:r>
              <a:rPr lang="pl-PL" sz="2000"/>
              <a:t>Siedzący tryb życia</a:t>
            </a: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/>
              <a:t>OBJAWY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pl-PL"/>
              <a:t>Przez długi czas rozwija się bezobjawowo stąd szczególna konieczność regularnego poddawania się urologicznym badaniom profilaktycznym przez mężczyzn powyżej 50 roku życia 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pl-PL"/>
              <a:t>Częstomocz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pl-PL"/>
              <a:t>Krwiomocz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pl-PL"/>
              <a:t>Wąski strumień moczu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pl-PL"/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pl-PL"/>
          </a:p>
          <a:p>
            <a:pPr>
              <a:lnSpc>
                <a:spcPct val="90000"/>
              </a:lnSpc>
              <a:buFontTx/>
              <a:buNone/>
            </a:pPr>
            <a:endParaRPr lang="pl-PL"/>
          </a:p>
          <a:p>
            <a:pPr>
              <a:lnSpc>
                <a:spcPct val="90000"/>
              </a:lnSpc>
            </a:pPr>
            <a:endParaRPr lang="pl-PL"/>
          </a:p>
          <a:p>
            <a:pPr>
              <a:lnSpc>
                <a:spcPct val="90000"/>
              </a:lnSpc>
            </a:pPr>
            <a:endParaRPr lang="pl-PL"/>
          </a:p>
          <a:p>
            <a:pPr>
              <a:lnSpc>
                <a:spcPct val="90000"/>
              </a:lnSpc>
              <a:buFontTx/>
              <a:buNone/>
            </a:pPr>
            <a:endParaRPr lang="pl-PL"/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000" i="1"/>
              <a:t>PROFILAKTYKA- Badania screeningowe 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pl-PL" sz="2000" b="1"/>
              <a:t>Badanie </a:t>
            </a:r>
            <a:r>
              <a:rPr lang="pl-PL" sz="2000" b="1" i="1"/>
              <a:t>per rectum</a:t>
            </a:r>
            <a:r>
              <a:rPr lang="pl-PL" sz="2000"/>
              <a:t> ( palcem przez odbytnicę)- w 75% stwierdza się twarde guzki zlokalizowane w obrębie prostaty</a:t>
            </a:r>
          </a:p>
          <a:p>
            <a:pPr>
              <a:lnSpc>
                <a:spcPct val="80000"/>
              </a:lnSpc>
              <a:buFontTx/>
              <a:buNone/>
            </a:pPr>
            <a:endParaRPr lang="pl-PL" sz="2000"/>
          </a:p>
          <a:p>
            <a:pPr>
              <a:lnSpc>
                <a:spcPct val="80000"/>
              </a:lnSpc>
              <a:buFontTx/>
              <a:buNone/>
            </a:pPr>
            <a:r>
              <a:rPr lang="pl-PL" sz="2000" b="1"/>
              <a:t>Badanie poziomu PS A-</a:t>
            </a:r>
            <a:r>
              <a:rPr lang="pl-PL" sz="2000"/>
              <a:t> swoistego antygenu sterczowego, którego poziom w surowicy krwi, przekraczając 4 ng/l, silnie sugeruje obecność raka</a:t>
            </a:r>
          </a:p>
          <a:p>
            <a:pPr>
              <a:lnSpc>
                <a:spcPct val="80000"/>
              </a:lnSpc>
              <a:buFontTx/>
              <a:buNone/>
            </a:pPr>
            <a:endParaRPr lang="pl-PL" sz="2000"/>
          </a:p>
          <a:p>
            <a:pPr>
              <a:lnSpc>
                <a:spcPct val="80000"/>
              </a:lnSpc>
              <a:buFontTx/>
              <a:buNone/>
            </a:pPr>
            <a:r>
              <a:rPr lang="pl-PL" sz="2000" b="1"/>
              <a:t>Ultrasonografia przezodbytnicza</a:t>
            </a:r>
            <a:r>
              <a:rPr lang="pl-PL" sz="2000"/>
              <a:t> z biopsją gruczołu z oceną pobranego materiału wg. Skali Gleasona</a:t>
            </a:r>
          </a:p>
          <a:p>
            <a:pPr>
              <a:lnSpc>
                <a:spcPct val="80000"/>
              </a:lnSpc>
              <a:buFontTx/>
              <a:buNone/>
            </a:pPr>
            <a:endParaRPr lang="pl-PL" sz="2000"/>
          </a:p>
          <a:p>
            <a:pPr>
              <a:lnSpc>
                <a:spcPct val="80000"/>
              </a:lnSpc>
              <a:buFontTx/>
              <a:buNone/>
            </a:pPr>
            <a:r>
              <a:rPr lang="pl-PL" sz="2000" b="1"/>
              <a:t>Badania uzupełniające</a:t>
            </a:r>
            <a:r>
              <a:rPr lang="pl-PL" sz="2000"/>
              <a:t>: tomografia komputerowa, NWR, PET, limfadenectomia pozwalają określić stopień zaawansowania raka</a:t>
            </a: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000">
                <a:solidFill>
                  <a:srgbClr val="FF3300"/>
                </a:solidFill>
              </a:rPr>
              <a:t>Co zrobić aby nie mieć raka prostaty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pl-PL" sz="2800"/>
              <a:t>Po 20. roku życia umawiaj się na badania kontrolne co pięć lat. Powinny one obejmować:</a:t>
            </a:r>
          </a:p>
          <a:p>
            <a:pPr>
              <a:lnSpc>
                <a:spcPct val="80000"/>
              </a:lnSpc>
            </a:pPr>
            <a:r>
              <a:rPr lang="pl-PL" sz="2000" b="1"/>
              <a:t>Profil</a:t>
            </a:r>
            <a:r>
              <a:rPr lang="pl-PL" sz="2000"/>
              <a:t> </a:t>
            </a:r>
            <a:r>
              <a:rPr lang="pl-PL" sz="2000" b="1"/>
              <a:t>cholesterolu</a:t>
            </a:r>
          </a:p>
          <a:p>
            <a:pPr>
              <a:lnSpc>
                <a:spcPct val="80000"/>
              </a:lnSpc>
            </a:pPr>
            <a:r>
              <a:rPr lang="pl-PL" sz="2000" b="1"/>
              <a:t>Pomiar ciśnienia tętniczego</a:t>
            </a:r>
          </a:p>
          <a:p>
            <a:pPr>
              <a:lnSpc>
                <a:spcPct val="80000"/>
              </a:lnSpc>
            </a:pPr>
            <a:r>
              <a:rPr lang="pl-PL" sz="2000" b="1"/>
              <a:t>Badanie jąder w kierunku raka ( młodzi mężczyźni powinni sami co miesiąc przeprowadzać badanie)</a:t>
            </a:r>
          </a:p>
          <a:p>
            <a:pPr>
              <a:lnSpc>
                <a:spcPct val="80000"/>
              </a:lnSpc>
            </a:pPr>
            <a:r>
              <a:rPr lang="pl-PL" sz="2000" b="1"/>
              <a:t>Pomiar obwodu w talii oraz pomiar wagi i wzrostu, aby obliczyć indeks masy ciała (BMI)</a:t>
            </a:r>
          </a:p>
          <a:p>
            <a:pPr>
              <a:lnSpc>
                <a:spcPct val="80000"/>
              </a:lnSpc>
            </a:pPr>
            <a:r>
              <a:rPr lang="pl-PL" sz="2000" b="1"/>
              <a:t>Większość lekarzy zaleca też morfologię krwi, poziom cukru we krwi i analizę moczu</a:t>
            </a:r>
          </a:p>
          <a:p>
            <a:pPr>
              <a:lnSpc>
                <a:spcPct val="80000"/>
              </a:lnSpc>
            </a:pPr>
            <a:r>
              <a:rPr lang="pl-PL" sz="2000" b="1"/>
              <a:t>Weź przypominającą dawkę szczepionki przeciw tężcowi, krztuścowi i błonnicy ( i powtarzaj co 10 lat)</a:t>
            </a:r>
          </a:p>
          <a:p>
            <a:pPr>
              <a:lnSpc>
                <a:spcPct val="80000"/>
              </a:lnSpc>
            </a:pPr>
            <a:r>
              <a:rPr lang="pl-PL" sz="2000" b="1"/>
              <a:t>Odwiedzaj dentystę co 6 do 12 miesięcy</a:t>
            </a: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443</TotalTime>
  <Words>661</Words>
  <Application>Microsoft Office PowerPoint</Application>
  <PresentationFormat>Pokaz na ekranie (4:3)</PresentationFormat>
  <Paragraphs>90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Ocean</vt:lpstr>
      <vt:lpstr>MAMY HAKA NA RAKA</vt:lpstr>
      <vt:lpstr>Gruczoł krokowy( prostata, stercz)</vt:lpstr>
      <vt:lpstr>Slajd 3</vt:lpstr>
      <vt:lpstr>Rak prostaty to złośliwa odmiana nowotworu atakująca mężczyzn powyżej 45 roku życia.    Nowotwór spotyka się u:</vt:lpstr>
      <vt:lpstr> </vt:lpstr>
      <vt:lpstr>Czynniki ryzyka</vt:lpstr>
      <vt:lpstr>OBJAWY</vt:lpstr>
      <vt:lpstr>PROFILAKTYKA- Badania screeningowe </vt:lpstr>
      <vt:lpstr>Co zrobić aby nie mieć raka prostaty</vt:lpstr>
      <vt:lpstr>Slajd 10</vt:lpstr>
      <vt:lpstr>Slajd 11</vt:lpstr>
      <vt:lpstr>Slajd 12</vt:lpstr>
      <vt:lpstr>Slajd 13</vt:lpstr>
      <vt:lpstr>Opracowali…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MAMY HAKA NA RAKA</dc:title>
  <dc:creator>Beata Morawska</dc:creator>
  <cp:lastModifiedBy>Beata</cp:lastModifiedBy>
  <cp:revision>33</cp:revision>
  <dcterms:created xsi:type="dcterms:W3CDTF">2009-02-05T15:28:41Z</dcterms:created>
  <dcterms:modified xsi:type="dcterms:W3CDTF">2010-02-22T20:52:48Z</dcterms:modified>
</cp:coreProperties>
</file>